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0" r:id="rId4"/>
    <p:sldId id="258" r:id="rId5"/>
    <p:sldId id="262" r:id="rId6"/>
    <p:sldId id="278" r:id="rId7"/>
    <p:sldId id="280" r:id="rId8"/>
    <p:sldId id="264" r:id="rId9"/>
    <p:sldId id="276" r:id="rId10"/>
    <p:sldId id="277" r:id="rId11"/>
    <p:sldId id="265" r:id="rId12"/>
    <p:sldId id="275" r:id="rId13"/>
    <p:sldId id="267" r:id="rId14"/>
    <p:sldId id="273" r:id="rId15"/>
    <p:sldId id="274" r:id="rId16"/>
    <p:sldId id="268" r:id="rId17"/>
    <p:sldId id="269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kta Kapoor" initials="EK" lastIdx="1" clrIdx="0">
    <p:extLst>
      <p:ext uri="{19B8F6BF-5375-455C-9EA6-DF929625EA0E}">
        <p15:presenceInfo xmlns:p15="http://schemas.microsoft.com/office/powerpoint/2012/main" userId="7ebbfbba1b26a1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00D32-4758-461F-B350-69ACC6C90ED3}" v="226" dt="2019-04-22T02:16:50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46" autoAdjust="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1C3DF-5C88-4BFF-9C62-8CBBF9525106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30E80-3292-41ED-AA30-9BCE66BB8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3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0E80-3292-41ED-AA30-9BCE66BB82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4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17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5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7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714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4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4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9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3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4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2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A3D7FA-000E-46BB-BF87-5958A7B5B22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14BC491-8FA5-4FD0-9CE9-2D0B0506B68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13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image-captioning-in-deep-learning-9cd23fb4d8d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kelvinxu.github.io/projects/capge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v-emptypages.blogspot.com/2017/04/the-problem-with-bleu-and-neural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4A29-E783-4A84-8529-3D5E764B5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2">
                    <a:lumMod val="25000"/>
                  </a:schemeClr>
                </a:solidFill>
              </a:rPr>
              <a:t>IMAGE CAPTIONING WITH VISUAL ATTENTION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4441B-5CB6-43FF-AA8D-BC5A17012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/>
          <a:lstStyle/>
          <a:p>
            <a:pPr algn="just"/>
            <a:r>
              <a:rPr lang="en-US" b="1" dirty="0"/>
              <a:t>                                       LAKSHMI SRIDEVI</a:t>
            </a:r>
          </a:p>
          <a:p>
            <a:pPr algn="just"/>
            <a:r>
              <a:rPr lang="en-US" b="1" dirty="0"/>
              <a:t>                                          EKTA KAPOOR</a:t>
            </a:r>
          </a:p>
        </p:txBody>
      </p:sp>
    </p:spTree>
    <p:extLst>
      <p:ext uri="{BB962C8B-B14F-4D97-AF65-F5344CB8AC3E}">
        <p14:creationId xmlns:p14="http://schemas.microsoft.com/office/powerpoint/2010/main" val="360691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531FF3-6CBF-4146-8053-16D0A71011C3}"/>
              </a:ext>
            </a:extLst>
          </p:cNvPr>
          <p:cNvSpPr/>
          <p:nvPr/>
        </p:nvSpPr>
        <p:spPr>
          <a:xfrm>
            <a:off x="595531" y="3232766"/>
            <a:ext cx="110009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TESTING: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input to the decoder at each time step is its previous predicted word along with the hidden state and the current context vector.(obtained from the attention model)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Prediction is stopped when end token is encountered.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Attention maps are plotted and BLEU score is calculated.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031E8-A7A1-485F-9253-3B1F785BF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60" y="565940"/>
            <a:ext cx="4426144" cy="1713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73E1A-1656-41A6-BF1B-0DE6B3519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6" y="565940"/>
            <a:ext cx="5392130" cy="1597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5B8B95-62C2-49A8-9D41-38AE5B2636C7}"/>
              </a:ext>
            </a:extLst>
          </p:cNvPr>
          <p:cNvSpPr/>
          <p:nvPr/>
        </p:nvSpPr>
        <p:spPr>
          <a:xfrm>
            <a:off x="4218787" y="2279823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10 : Attention Equations</a:t>
            </a:r>
          </a:p>
        </p:txBody>
      </p:sp>
    </p:spTree>
    <p:extLst>
      <p:ext uri="{BB962C8B-B14F-4D97-AF65-F5344CB8AC3E}">
        <p14:creationId xmlns:p14="http://schemas.microsoft.com/office/powerpoint/2010/main" val="256852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43FEEF-5CF0-4D44-BCD4-BB3247B7E639}"/>
              </a:ext>
            </a:extLst>
          </p:cNvPr>
          <p:cNvSpPr/>
          <p:nvPr/>
        </p:nvSpPr>
        <p:spPr>
          <a:xfrm>
            <a:off x="2285469" y="149441"/>
            <a:ext cx="7621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CORRECT CAPTION  OUTPUT AND ATTENTION MAP</a:t>
            </a:r>
          </a:p>
        </p:txBody>
      </p:sp>
      <p:pic>
        <p:nvPicPr>
          <p:cNvPr id="5" name="Picture 4" descr="A polar bear in a zoo enclosure&#10;&#10;Description automatically generated">
            <a:extLst>
              <a:ext uri="{FF2B5EF4-FFF2-40B4-BE49-F238E27FC236}">
                <a16:creationId xmlns:a16="http://schemas.microsoft.com/office/drawing/2014/main" id="{3938274E-5830-478A-B168-E0DBECEBF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" y="1386396"/>
            <a:ext cx="3535681" cy="2651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132C6-4495-464E-B482-34D255114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27" y="1246516"/>
            <a:ext cx="6142009" cy="4364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B2827-8847-448B-B47F-0411238EF059}"/>
              </a:ext>
            </a:extLst>
          </p:cNvPr>
          <p:cNvSpPr txBox="1"/>
          <p:nvPr/>
        </p:nvSpPr>
        <p:spPr>
          <a:xfrm>
            <a:off x="359520" y="4567226"/>
            <a:ext cx="4244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Reference Caption: A dirty polar bear standing on a rock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Predicted Caption: A polar bear walking around in enclosed area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7ECB9B-7F93-4494-B16E-43B72665180D}"/>
              </a:ext>
            </a:extLst>
          </p:cNvPr>
          <p:cNvSpPr/>
          <p:nvPr/>
        </p:nvSpPr>
        <p:spPr>
          <a:xfrm>
            <a:off x="513166" y="4038157"/>
            <a:ext cx="190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11:  Test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4E0D-C653-40BA-8ECA-BCFCBD0119FF}"/>
              </a:ext>
            </a:extLst>
          </p:cNvPr>
          <p:cNvSpPr/>
          <p:nvPr/>
        </p:nvSpPr>
        <p:spPr>
          <a:xfrm>
            <a:off x="7449196" y="5582889"/>
            <a:ext cx="226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12:  Attention map</a:t>
            </a:r>
          </a:p>
        </p:txBody>
      </p:sp>
    </p:spTree>
    <p:extLst>
      <p:ext uri="{BB962C8B-B14F-4D97-AF65-F5344CB8AC3E}">
        <p14:creationId xmlns:p14="http://schemas.microsoft.com/office/powerpoint/2010/main" val="2997913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43FEEF-5CF0-4D44-BCD4-BB3247B7E639}"/>
              </a:ext>
            </a:extLst>
          </p:cNvPr>
          <p:cNvSpPr/>
          <p:nvPr/>
        </p:nvSpPr>
        <p:spPr>
          <a:xfrm>
            <a:off x="2317362" y="149441"/>
            <a:ext cx="7861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INCORRECT CAPTION OUTPUT AND ATTENTION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2827-8847-448B-B47F-0411238EF059}"/>
              </a:ext>
            </a:extLst>
          </p:cNvPr>
          <p:cNvSpPr txBox="1"/>
          <p:nvPr/>
        </p:nvSpPr>
        <p:spPr>
          <a:xfrm>
            <a:off x="349534" y="4493428"/>
            <a:ext cx="4244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Reference Caption: carrots in a bowl with onions lemons garlic and peppers behind them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Predicted Caption: a pile of an orange umbrella</a:t>
            </a:r>
          </a:p>
        </p:txBody>
      </p:sp>
      <p:pic>
        <p:nvPicPr>
          <p:cNvPr id="4" name="Picture 3" descr="A hand holding a bowl of food&#10;&#10;Description automatically generated">
            <a:extLst>
              <a:ext uri="{FF2B5EF4-FFF2-40B4-BE49-F238E27FC236}">
                <a16:creationId xmlns:a16="http://schemas.microsoft.com/office/drawing/2014/main" id="{56DB89B6-4F94-4E6D-8C91-D047A6E4A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2" y="1246517"/>
            <a:ext cx="3671523" cy="2753642"/>
          </a:xfrm>
          <a:prstGeom prst="rect">
            <a:avLst/>
          </a:prstGeom>
        </p:spPr>
      </p:pic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8F47F695-72B7-4674-A2CE-4C4A86550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05" y="904939"/>
            <a:ext cx="5167387" cy="48335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8A936C-3D49-4B8C-932D-1122BBCC9113}"/>
              </a:ext>
            </a:extLst>
          </p:cNvPr>
          <p:cNvSpPr/>
          <p:nvPr/>
        </p:nvSpPr>
        <p:spPr>
          <a:xfrm>
            <a:off x="6540952" y="5601424"/>
            <a:ext cx="226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14:  Attention map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E2BC9-B24C-4E01-9DC5-ED21C8137A05}"/>
              </a:ext>
            </a:extLst>
          </p:cNvPr>
          <p:cNvSpPr/>
          <p:nvPr/>
        </p:nvSpPr>
        <p:spPr>
          <a:xfrm>
            <a:off x="1518091" y="4000159"/>
            <a:ext cx="190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13:  Test Image</a:t>
            </a:r>
          </a:p>
        </p:txBody>
      </p:sp>
    </p:spTree>
    <p:extLst>
      <p:ext uri="{BB962C8B-B14F-4D97-AF65-F5344CB8AC3E}">
        <p14:creationId xmlns:p14="http://schemas.microsoft.com/office/powerpoint/2010/main" val="324957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CB9B2A-832D-434E-8176-C21A04284679}"/>
              </a:ext>
            </a:extLst>
          </p:cNvPr>
          <p:cNvSpPr/>
          <p:nvPr/>
        </p:nvSpPr>
        <p:spPr>
          <a:xfrm>
            <a:off x="3605798" y="232222"/>
            <a:ext cx="4980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OUR IMAGES : ATTENTION MAPS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B54AF-5699-42D9-9DEB-416EA8C0C0B0}"/>
              </a:ext>
            </a:extLst>
          </p:cNvPr>
          <p:cNvSpPr/>
          <p:nvPr/>
        </p:nvSpPr>
        <p:spPr>
          <a:xfrm>
            <a:off x="514476" y="1106045"/>
            <a:ext cx="386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Wow I can’t believe that worked</a:t>
            </a:r>
          </a:p>
        </p:txBody>
      </p:sp>
      <p:pic>
        <p:nvPicPr>
          <p:cNvPr id="7" name="Picture 6" descr="A picture containing indoor, floor, wall, sitting&#10;&#10;Description automatically generated">
            <a:extLst>
              <a:ext uri="{FF2B5EF4-FFF2-40B4-BE49-F238E27FC236}">
                <a16:creationId xmlns:a16="http://schemas.microsoft.com/office/drawing/2014/main" id="{175EF3EE-6FFB-4F83-881C-B9E95DBAD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" y="1548713"/>
            <a:ext cx="2411603" cy="1808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E0542-74B1-446D-86E0-0C31CC794820}"/>
              </a:ext>
            </a:extLst>
          </p:cNvPr>
          <p:cNvSpPr txBox="1"/>
          <p:nvPr/>
        </p:nvSpPr>
        <p:spPr>
          <a:xfrm>
            <a:off x="3304079" y="1730321"/>
            <a:ext cx="558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Caption: a table with a lot of stuff on it 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B438172-7B16-485A-BBB2-63789B516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2" y="2546536"/>
            <a:ext cx="8849471" cy="3205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89FEA6-F564-4068-97A0-D8BD7795AAF1}"/>
              </a:ext>
            </a:extLst>
          </p:cNvPr>
          <p:cNvSpPr/>
          <p:nvPr/>
        </p:nvSpPr>
        <p:spPr>
          <a:xfrm>
            <a:off x="935625" y="3429000"/>
            <a:ext cx="190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15:  Test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C0B706-B0E2-4BA3-A79E-A651ED0FA1AD}"/>
              </a:ext>
            </a:extLst>
          </p:cNvPr>
          <p:cNvSpPr/>
          <p:nvPr/>
        </p:nvSpPr>
        <p:spPr>
          <a:xfrm>
            <a:off x="6626660" y="5751955"/>
            <a:ext cx="226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16:  Attention map</a:t>
            </a:r>
          </a:p>
        </p:txBody>
      </p:sp>
    </p:spTree>
    <p:extLst>
      <p:ext uri="{BB962C8B-B14F-4D97-AF65-F5344CB8AC3E}">
        <p14:creationId xmlns:p14="http://schemas.microsoft.com/office/powerpoint/2010/main" val="316969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CB9B2A-832D-434E-8176-C21A04284679}"/>
              </a:ext>
            </a:extLst>
          </p:cNvPr>
          <p:cNvSpPr/>
          <p:nvPr/>
        </p:nvSpPr>
        <p:spPr>
          <a:xfrm>
            <a:off x="3422293" y="123491"/>
            <a:ext cx="4898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OUR IMAGES: ATTENTION MAPS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B54AF-5699-42D9-9DEB-416EA8C0C0B0}"/>
              </a:ext>
            </a:extLst>
          </p:cNvPr>
          <p:cNvSpPr/>
          <p:nvPr/>
        </p:nvSpPr>
        <p:spPr>
          <a:xfrm>
            <a:off x="514476" y="1106045"/>
            <a:ext cx="386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Well, I can kind of see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E0542-74B1-446D-86E0-0C31CC794820}"/>
              </a:ext>
            </a:extLst>
          </p:cNvPr>
          <p:cNvSpPr txBox="1"/>
          <p:nvPr/>
        </p:nvSpPr>
        <p:spPr>
          <a:xfrm>
            <a:off x="239686" y="4057201"/>
            <a:ext cx="558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Caption: a man standing on the air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CA55132-0647-4FC4-87AF-9C2EE615C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9" y="1537759"/>
            <a:ext cx="2663483" cy="1997612"/>
          </a:xfrm>
          <a:prstGeom prst="rect">
            <a:avLst/>
          </a:prstGeom>
        </p:spPr>
      </p:pic>
      <p:pic>
        <p:nvPicPr>
          <p:cNvPr id="16" name="Picture 15" descr="A picture containing wall&#10;&#10;Description automatically generated">
            <a:extLst>
              <a:ext uri="{FF2B5EF4-FFF2-40B4-BE49-F238E27FC236}">
                <a16:creationId xmlns:a16="http://schemas.microsoft.com/office/drawing/2014/main" id="{49EB1650-2DE7-4857-AED6-EA24A843C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27" y="646711"/>
            <a:ext cx="5583841" cy="5191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17B16-6667-4652-8637-0AB755B64FC3}"/>
              </a:ext>
            </a:extLst>
          </p:cNvPr>
          <p:cNvSpPr/>
          <p:nvPr/>
        </p:nvSpPr>
        <p:spPr>
          <a:xfrm>
            <a:off x="809684" y="3535371"/>
            <a:ext cx="190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17:  Test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11A02F-12D5-4C32-9DE4-A4FAE6A9221B}"/>
              </a:ext>
            </a:extLst>
          </p:cNvPr>
          <p:cNvSpPr/>
          <p:nvPr/>
        </p:nvSpPr>
        <p:spPr>
          <a:xfrm>
            <a:off x="6920779" y="5838429"/>
            <a:ext cx="226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18:  Attention map</a:t>
            </a:r>
          </a:p>
        </p:txBody>
      </p:sp>
    </p:spTree>
    <p:extLst>
      <p:ext uri="{BB962C8B-B14F-4D97-AF65-F5344CB8AC3E}">
        <p14:creationId xmlns:p14="http://schemas.microsoft.com/office/powerpoint/2010/main" val="2220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CB9B2A-832D-434E-8176-C21A04284679}"/>
              </a:ext>
            </a:extLst>
          </p:cNvPr>
          <p:cNvSpPr/>
          <p:nvPr/>
        </p:nvSpPr>
        <p:spPr>
          <a:xfrm>
            <a:off x="3475938" y="130928"/>
            <a:ext cx="48024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OUR IMAGES ATTENTION MAPS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B54AF-5699-42D9-9DEB-416EA8C0C0B0}"/>
              </a:ext>
            </a:extLst>
          </p:cNvPr>
          <p:cNvSpPr/>
          <p:nvPr/>
        </p:nvSpPr>
        <p:spPr>
          <a:xfrm>
            <a:off x="514476" y="1106045"/>
            <a:ext cx="3860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 sure what happened there.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E0542-74B1-446D-86E0-0C31CC794820}"/>
              </a:ext>
            </a:extLst>
          </p:cNvPr>
          <p:cNvSpPr txBox="1"/>
          <p:nvPr/>
        </p:nvSpPr>
        <p:spPr>
          <a:xfrm>
            <a:off x="3475938" y="1609009"/>
            <a:ext cx="558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Caption: a bird made of a green grass </a:t>
            </a:r>
          </a:p>
        </p:txBody>
      </p:sp>
      <p:pic>
        <p:nvPicPr>
          <p:cNvPr id="5" name="Picture 4" descr="A picture containing bird, tree, small&#10;&#10;Description automatically generated">
            <a:extLst>
              <a:ext uri="{FF2B5EF4-FFF2-40B4-BE49-F238E27FC236}">
                <a16:creationId xmlns:a16="http://schemas.microsoft.com/office/drawing/2014/main" id="{CF7DF884-AC06-4C2B-BE65-26A9DDFC6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" y="1465690"/>
            <a:ext cx="2617747" cy="1963310"/>
          </a:xfrm>
          <a:prstGeom prst="rect">
            <a:avLst/>
          </a:prstGeom>
        </p:spPr>
      </p:pic>
      <p:pic>
        <p:nvPicPr>
          <p:cNvPr id="16" name="Picture 15" descr="A picture containing photo, indoor, building&#10;&#10;Description automatically generated">
            <a:extLst>
              <a:ext uri="{FF2B5EF4-FFF2-40B4-BE49-F238E27FC236}">
                <a16:creationId xmlns:a16="http://schemas.microsoft.com/office/drawing/2014/main" id="{CDBD8A17-33D5-4B92-8EC0-D9452E58D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79" y="2213920"/>
            <a:ext cx="8485045" cy="3849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DAC5F4-2DDD-4124-83D1-D90F275671DB}"/>
              </a:ext>
            </a:extLst>
          </p:cNvPr>
          <p:cNvSpPr/>
          <p:nvPr/>
        </p:nvSpPr>
        <p:spPr>
          <a:xfrm>
            <a:off x="869883" y="3429000"/>
            <a:ext cx="1906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19:  Test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B3C60-1548-42BB-B6CC-451277FC2011}"/>
              </a:ext>
            </a:extLst>
          </p:cNvPr>
          <p:cNvSpPr/>
          <p:nvPr/>
        </p:nvSpPr>
        <p:spPr>
          <a:xfrm>
            <a:off x="6267858" y="5929422"/>
            <a:ext cx="2261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20:  Attention map</a:t>
            </a:r>
          </a:p>
        </p:txBody>
      </p:sp>
    </p:spTree>
    <p:extLst>
      <p:ext uri="{BB962C8B-B14F-4D97-AF65-F5344CB8AC3E}">
        <p14:creationId xmlns:p14="http://schemas.microsoft.com/office/powerpoint/2010/main" val="2810349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4DAA54-6AB6-4925-861D-2B88E79C2D77}"/>
              </a:ext>
            </a:extLst>
          </p:cNvPr>
          <p:cNvSpPr/>
          <p:nvPr/>
        </p:nvSpPr>
        <p:spPr>
          <a:xfrm>
            <a:off x="2462750" y="235514"/>
            <a:ext cx="7766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OUR JOURNEY/CONTRIBUTIONS/CHALLENGES 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4E8EF-54BC-4CB2-9B48-41F9A63587D9}"/>
              </a:ext>
            </a:extLst>
          </p:cNvPr>
          <p:cNvSpPr txBox="1"/>
          <p:nvPr/>
        </p:nvSpPr>
        <p:spPr>
          <a:xfrm>
            <a:off x="532228" y="1072723"/>
            <a:ext cx="1112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Implementation of Image Captioning without Attention: FLICKR 8K dataset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dirty="0"/>
              <a:t>Challenges: Overall BLEU Score not up to the mark with current state of the art.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dirty="0"/>
              <a:t>Brainstormed Solution: Use a larger dataset(MS COCO), Use deeper Neural Network (Inception V3), GRU</a:t>
            </a:r>
          </a:p>
          <a:p>
            <a:pPr algn="just"/>
            <a:endParaRPr lang="en-US" dirty="0"/>
          </a:p>
          <a:p>
            <a:pPr marL="342900" indent="-342900" algn="just">
              <a:buAutoNum type="arabicPeriod" startAt="2"/>
            </a:pPr>
            <a:r>
              <a:rPr lang="en-US" dirty="0"/>
              <a:t>Implementation of Image Captioning with Attention: FLICKR 8K dataset (Iteration 1)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dirty="0"/>
              <a:t>Challenges: Preprocessing challenge(incorporating data captions into desired format for architecture)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dirty="0"/>
              <a:t>Brainstormed Solution: Use Compatible dataset.(MS COCO)</a:t>
            </a:r>
          </a:p>
          <a:p>
            <a:pPr marL="342900" indent="-342900" algn="just">
              <a:buAutoNum type="arabicPeriod" startAt="2"/>
            </a:pPr>
            <a:endParaRPr lang="en-US" dirty="0"/>
          </a:p>
          <a:p>
            <a:pPr algn="just"/>
            <a:r>
              <a:rPr lang="en-US" dirty="0"/>
              <a:t>3. Implementation of Image Captioning with Attention: MS COCO dataset (Iteration 2)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dirty="0"/>
              <a:t>Challenges: Computationally intensive, did not include BLEU metric( Could not implement changes easily.)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dirty="0"/>
              <a:t>Brainstormed Solutions: Use a subset of captions and images. (Trade-off made: Lesser BLEU score), implemented BLEU score for comparison. </a:t>
            </a:r>
          </a:p>
          <a:p>
            <a:pPr marL="342900" indent="-342900" algn="just">
              <a:buFont typeface="+mj-lt"/>
              <a:buAutoNum type="alphaLcParenR"/>
            </a:pPr>
            <a:endParaRPr lang="en-US" dirty="0"/>
          </a:p>
          <a:p>
            <a:pPr algn="just"/>
            <a:r>
              <a:rPr lang="en-US" dirty="0"/>
              <a:t>4. Implementing Local Attention Model (Predictive alignment) into current architecture.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dirty="0"/>
              <a:t>Challenges: Did not get desired output since attention was used on only few source positions.</a:t>
            </a:r>
          </a:p>
          <a:p>
            <a:pPr marL="342900" indent="-342900" algn="just">
              <a:buFont typeface="+mj-lt"/>
              <a:buAutoNum type="alphaLcParenR"/>
            </a:pPr>
            <a:endParaRPr lang="en-US" dirty="0"/>
          </a:p>
          <a:p>
            <a:pPr algn="just"/>
            <a:r>
              <a:rPr lang="en-US" dirty="0"/>
              <a:t>5. Implementing Current Architecture for Automatic Captioning of Radiology images: PIER Gross Dataset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dirty="0"/>
              <a:t>Challenges: Cannot use pretrained ImageNet images.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00AC9-D13D-43B5-B56A-60073663334E}"/>
              </a:ext>
            </a:extLst>
          </p:cNvPr>
          <p:cNvSpPr/>
          <p:nvPr/>
        </p:nvSpPr>
        <p:spPr>
          <a:xfrm>
            <a:off x="4081290" y="427867"/>
            <a:ext cx="4355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INDIVIDUAL CONTRIBUTION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AB32B-272C-408D-99E1-98BB67C02612}"/>
              </a:ext>
            </a:extLst>
          </p:cNvPr>
          <p:cNvSpPr txBox="1"/>
          <p:nvPr/>
        </p:nvSpPr>
        <p:spPr>
          <a:xfrm>
            <a:off x="576775" y="1336431"/>
            <a:ext cx="1111347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PROJECT TASKS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000" dirty="0"/>
              <a:t>Literature Survey &amp; Model Architecture: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2000" dirty="0"/>
              <a:t>ENCODER: VGG 16, VGG 19, Inception V3 (Lakshmi)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sz="2000" dirty="0"/>
              <a:t>DECODER: LSTM, GRU, Word Embedding, Text Preprocessing (Ekta)</a:t>
            </a:r>
          </a:p>
          <a:p>
            <a:r>
              <a:rPr lang="en-US" sz="2000" dirty="0"/>
              <a:t>2. Implementation of Image Captioning without Attention: FLICKR 8K dataset (Ekta)</a:t>
            </a:r>
          </a:p>
          <a:p>
            <a:r>
              <a:rPr lang="en-US" sz="2000" dirty="0"/>
              <a:t>3. Implementation of Image Captioning with Attention: FLICKR 8K dataset (Iteration 1) (Ekta)</a:t>
            </a:r>
          </a:p>
          <a:p>
            <a:r>
              <a:rPr lang="en-US" sz="2000" dirty="0"/>
              <a:t>4. Implementation of Image Captioning with Attention: MS COCO dataset (Iteration 2) (Lakshmi)</a:t>
            </a:r>
          </a:p>
          <a:p>
            <a:r>
              <a:rPr lang="en-US" sz="2000" dirty="0"/>
              <a:t>5  Incorporating Custom Attention Model into (2): (Lakshmi)</a:t>
            </a:r>
          </a:p>
          <a:p>
            <a:r>
              <a:rPr lang="en-US" sz="2000" dirty="0"/>
              <a:t>5. Incorporating BLEU Metric into (4): (Ekta)</a:t>
            </a:r>
          </a:p>
          <a:p>
            <a:r>
              <a:rPr lang="en-US" sz="2000" dirty="0"/>
              <a:t>6. Implementing Global Attention Model (Dot-Product) into current architecture. (Lakshmi)</a:t>
            </a:r>
          </a:p>
          <a:p>
            <a:r>
              <a:rPr lang="en-US" sz="2000" dirty="0"/>
              <a:t>7. Implementing Current Architecture for Automatic Captioning of Radiology images: (Ekta, Lakshmi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86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9D023B-5B9C-4F45-B47A-646384F6AB8A}"/>
              </a:ext>
            </a:extLst>
          </p:cNvPr>
          <p:cNvSpPr/>
          <p:nvPr/>
        </p:nvSpPr>
        <p:spPr>
          <a:xfrm>
            <a:off x="4901570" y="219780"/>
            <a:ext cx="2388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FUTURE SCOPE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7E8852-AFF8-44F6-9CFD-B8AE5A80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49" y="975068"/>
            <a:ext cx="7948393" cy="3054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8EB203-B9F4-4C99-831A-FA0E5B6972F1}"/>
              </a:ext>
            </a:extLst>
          </p:cNvPr>
          <p:cNvSpPr/>
          <p:nvPr/>
        </p:nvSpPr>
        <p:spPr>
          <a:xfrm>
            <a:off x="4768423" y="4076532"/>
            <a:ext cx="1999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21:  Mechanism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B5BABD-D893-475D-8DF4-B9CC9DD1C49E}"/>
              </a:ext>
            </a:extLst>
          </p:cNvPr>
          <p:cNvSpPr/>
          <p:nvPr/>
        </p:nvSpPr>
        <p:spPr>
          <a:xfrm>
            <a:off x="4525108" y="6468943"/>
            <a:ext cx="9472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Multimodal Recurrent Model with Attention for Automated Radiology Report 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52390-BB09-43FE-8938-32EB38CEDC4F}"/>
              </a:ext>
            </a:extLst>
          </p:cNvPr>
          <p:cNvSpPr txBox="1"/>
          <p:nvPr/>
        </p:nvSpPr>
        <p:spPr>
          <a:xfrm>
            <a:off x="1047135" y="4572000"/>
            <a:ext cx="1035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implementation can be extended to generate automated radiology reports with additional functionality such as semantic attention.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can generate high level conclusive impressions and detailed descriptive findings sentence by sentence to support the conclusion.</a:t>
            </a:r>
          </a:p>
        </p:txBody>
      </p:sp>
    </p:spTree>
    <p:extLst>
      <p:ext uri="{BB962C8B-B14F-4D97-AF65-F5344CB8AC3E}">
        <p14:creationId xmlns:p14="http://schemas.microsoft.com/office/powerpoint/2010/main" val="391228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1FB30-EDEB-4858-8959-1BB52FFF06BC}"/>
              </a:ext>
            </a:extLst>
          </p:cNvPr>
          <p:cNvSpPr/>
          <p:nvPr/>
        </p:nvSpPr>
        <p:spPr>
          <a:xfrm>
            <a:off x="3901103" y="369006"/>
            <a:ext cx="3907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3F3F"/>
                </a:solidFill>
                <a:latin typeface="Calibri" panose="020F0502020204030204" pitchFamily="34" charset="0"/>
              </a:rPr>
              <a:t>     </a:t>
            </a:r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IMAGE CAPTIONING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34F393-4372-4CEA-8DFC-249DDD01EF69}"/>
              </a:ext>
            </a:extLst>
          </p:cNvPr>
          <p:cNvSpPr/>
          <p:nvPr/>
        </p:nvSpPr>
        <p:spPr>
          <a:xfrm>
            <a:off x="1299673" y="1286767"/>
            <a:ext cx="990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Image Captioning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is the process of generating textual description of an image. It uses both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Computer Vision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and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Natural Language Processing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to generate the captions.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s://lh5.googleusercontent.com/K_M0oz1RZDRm9Zt-0sGRBnd49OHPQ0Xm4DkNlOoQlDfUajZtu_g1kTx_3mYcGeNy2E8XPMmK6huLr7d5cYBHoTSpLDUvCwHrXJCOsw6aTzp513Svg9kblV6tT2iryNXQS-2EBpzx2LY">
            <a:extLst>
              <a:ext uri="{FF2B5EF4-FFF2-40B4-BE49-F238E27FC236}">
                <a16:creationId xmlns:a16="http://schemas.microsoft.com/office/drawing/2014/main" id="{A7CC355C-1232-47BD-8EFC-8B2C3DF2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4" y="2687091"/>
            <a:ext cx="6464370" cy="25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F74EA0-079F-4550-B1BE-8E88DAC57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36" y="2422091"/>
            <a:ext cx="4989770" cy="2586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A777F-3BA5-4EE1-B876-BF14BCB4B0B7}"/>
              </a:ext>
            </a:extLst>
          </p:cNvPr>
          <p:cNvSpPr txBox="1"/>
          <p:nvPr/>
        </p:nvSpPr>
        <p:spPr>
          <a:xfrm>
            <a:off x="1997184" y="5130011"/>
            <a:ext cx="523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1: Image Captioning Outputs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4548C1-23CD-40A3-9D48-FD57ADCF917D}"/>
              </a:ext>
            </a:extLst>
          </p:cNvPr>
          <p:cNvSpPr/>
          <p:nvPr/>
        </p:nvSpPr>
        <p:spPr>
          <a:xfrm>
            <a:off x="8019510" y="5008722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2: Framework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4A7A0-2BFB-42C2-AFA2-F46D269813E5}"/>
              </a:ext>
            </a:extLst>
          </p:cNvPr>
          <p:cNvSpPr/>
          <p:nvPr/>
        </p:nvSpPr>
        <p:spPr>
          <a:xfrm>
            <a:off x="5797099" y="6488698"/>
            <a:ext cx="7826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https://towardsdatascience.com/image-captioning-in-deep-learning-9cd23fb4d8d2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1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CDE329-D94A-40C5-A30A-B4EF74550D2A}"/>
              </a:ext>
            </a:extLst>
          </p:cNvPr>
          <p:cNvSpPr/>
          <p:nvPr/>
        </p:nvSpPr>
        <p:spPr>
          <a:xfrm>
            <a:off x="2803358" y="404882"/>
            <a:ext cx="8254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 MOTIVATION: NEED FOR ATTENTION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B2DE54-9246-4873-BA70-3B72B60A155D}"/>
              </a:ext>
            </a:extLst>
          </p:cNvPr>
          <p:cNvSpPr/>
          <p:nvPr/>
        </p:nvSpPr>
        <p:spPr>
          <a:xfrm>
            <a:off x="441158" y="1102700"/>
            <a:ext cx="11309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Lato"/>
              </a:rPr>
              <a:t>Attention based model mimics how human vision fixates when you perceive the visual world, the model learns to "attend" to selective regions while generating a description.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Lato"/>
              </a:rPr>
              <a:t>This model is incorporated into encoder-decoder framework of the image captioning task to translate the image into its descriptions.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CE2B01-F5F4-4F2F-914B-CA5EA915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6" y="2753395"/>
            <a:ext cx="5396494" cy="2307545"/>
          </a:xfrm>
          <a:prstGeom prst="rect">
            <a:avLst/>
          </a:prstGeom>
        </p:spPr>
      </p:pic>
      <p:pic>
        <p:nvPicPr>
          <p:cNvPr id="17" name="Picture 16" descr="A picture containing person, photo, tennis, holding&#10;&#10;Description automatically generated">
            <a:extLst>
              <a:ext uri="{FF2B5EF4-FFF2-40B4-BE49-F238E27FC236}">
                <a16:creationId xmlns:a16="http://schemas.microsoft.com/office/drawing/2014/main" id="{7032952F-0591-4CF0-B3F9-AB028FD3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74" y="2477009"/>
            <a:ext cx="3901605" cy="29262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3E387D-1BBC-4785-9F23-4427CF7A2133}"/>
              </a:ext>
            </a:extLst>
          </p:cNvPr>
          <p:cNvSpPr/>
          <p:nvPr/>
        </p:nvSpPr>
        <p:spPr>
          <a:xfrm>
            <a:off x="1259992" y="5060940"/>
            <a:ext cx="3534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3: Caption Model with Attention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BE494-DC44-4976-9087-A309ABA3090E}"/>
              </a:ext>
            </a:extLst>
          </p:cNvPr>
          <p:cNvSpPr/>
          <p:nvPr/>
        </p:nvSpPr>
        <p:spPr>
          <a:xfrm>
            <a:off x="7796493" y="5060940"/>
            <a:ext cx="2104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4: Attention 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FFD5A-BCAE-442E-BA38-763996912BCB}"/>
              </a:ext>
            </a:extLst>
          </p:cNvPr>
          <p:cNvSpPr/>
          <p:nvPr/>
        </p:nvSpPr>
        <p:spPr>
          <a:xfrm>
            <a:off x="7796493" y="6453118"/>
            <a:ext cx="4509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http://kelvinxu.github.io/projects/capgen.html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5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FFA986-29EC-4A88-BA3B-90EBC05591BA}"/>
              </a:ext>
            </a:extLst>
          </p:cNvPr>
          <p:cNvSpPr/>
          <p:nvPr/>
        </p:nvSpPr>
        <p:spPr>
          <a:xfrm>
            <a:off x="747962" y="1481536"/>
            <a:ext cx="106960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Implement Image Captioning without attention on Flickr 8k Dataset. (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Vinyals, Oriol, et al. "Show and tell: A neural image caption generator." Proceedings of the IEEE conference on computer vision and pattern recognition. 2015</a:t>
            </a:r>
            <a:r>
              <a:rPr lang="en-US" dirty="0"/>
              <a:t>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Implement Image Captioning with attention on MS COCO Dataset. (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Xu, Kelvin, et al. "Show, attend and tell: Neural image caption generation with visual attention." International conference on machine learning.2015.)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FUTURE GOAL: Implement Image Captioning on Medical Dataset for automatic generation of radiology reports</a:t>
            </a:r>
            <a:r>
              <a:rPr lang="en-US" dirty="0"/>
              <a:t>.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(Jing, Baoyu, Pengtao Xie, and Eric Xing. "On the automatic generation of medical imaging reports." arXiv preprint arXiv:1711.08195.2017)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65CCF-2E58-47CD-9395-A62C1B73A72B}"/>
              </a:ext>
            </a:extLst>
          </p:cNvPr>
          <p:cNvSpPr/>
          <p:nvPr/>
        </p:nvSpPr>
        <p:spPr>
          <a:xfrm>
            <a:off x="4598072" y="517240"/>
            <a:ext cx="1737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232259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9F1E69-B60F-4663-B640-B2FB166C6E70}"/>
              </a:ext>
            </a:extLst>
          </p:cNvPr>
          <p:cNvSpPr/>
          <p:nvPr/>
        </p:nvSpPr>
        <p:spPr>
          <a:xfrm>
            <a:off x="3485125" y="233847"/>
            <a:ext cx="5221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EVALUATION METRIC: BLEU SCORE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F291F4-865F-4874-AC23-F1C567993298}"/>
              </a:ext>
            </a:extLst>
          </p:cNvPr>
          <p:cNvSpPr/>
          <p:nvPr/>
        </p:nvSpPr>
        <p:spPr>
          <a:xfrm>
            <a:off x="5640579" y="1638464"/>
            <a:ext cx="62976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 set of high-quality human translations are obtained for a given piece of text, and the machine’s image descriptions/captions are compared against these human baselines, section by section at an n-gram level.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Typically an output score of ‘1’ matches perfectly with the human translations, and a ‘0’ means that the output sentence is completely unrelated to the ground truth.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 The most representative within Machine Translation and Image Captioning include: BLEU 1-4 (n-gram with n=1-4)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25579D-FB4B-4247-A9B1-05851BE40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5" y="1273596"/>
            <a:ext cx="5257941" cy="3387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D7A350-069F-471C-9AF9-CE946970DB9B}"/>
              </a:ext>
            </a:extLst>
          </p:cNvPr>
          <p:cNvSpPr/>
          <p:nvPr/>
        </p:nvSpPr>
        <p:spPr>
          <a:xfrm>
            <a:off x="1296553" y="4808563"/>
            <a:ext cx="2883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5: BLEU Score Calculation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5DA9FE-AA00-4E2E-8EC1-8C3DC023A77B}"/>
              </a:ext>
            </a:extLst>
          </p:cNvPr>
          <p:cNvSpPr/>
          <p:nvPr/>
        </p:nvSpPr>
        <p:spPr>
          <a:xfrm>
            <a:off x="4848664" y="6454876"/>
            <a:ext cx="87266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http://kv-emptypages.blogspot.com/2017/04/the-problem-with-bleu-and-neural.html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3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4D3E0C-FE0E-4D2B-8E8A-2E63B5944CAF}"/>
              </a:ext>
            </a:extLst>
          </p:cNvPr>
          <p:cNvSpPr/>
          <p:nvPr/>
        </p:nvSpPr>
        <p:spPr>
          <a:xfrm>
            <a:off x="3440349" y="157241"/>
            <a:ext cx="4107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IMPLEMENTATION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22C4C-1EC1-43FE-8C9B-4F9BDE8F12E7}"/>
              </a:ext>
            </a:extLst>
          </p:cNvPr>
          <p:cNvSpPr txBox="1"/>
          <p:nvPr/>
        </p:nvSpPr>
        <p:spPr>
          <a:xfrm>
            <a:off x="612818" y="914400"/>
            <a:ext cx="9762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Image Captioning without Attention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6B7D1-9A86-44FB-929A-ADAF0193F41F}"/>
              </a:ext>
            </a:extLst>
          </p:cNvPr>
          <p:cNvSpPr txBox="1"/>
          <p:nvPr/>
        </p:nvSpPr>
        <p:spPr>
          <a:xfrm>
            <a:off x="4176089" y="3860274"/>
            <a:ext cx="62908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Dataset: Flickr8k: 6000 training images, 1000 validation images, 1000 test images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CNN Encoder: VGG16 Pretrained on ImageNet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RNN Decoder: LSTM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BLEU Score: BLEU 1: 0.46 (State of the art: 0.57)</a:t>
            </a:r>
          </a:p>
          <a:p>
            <a:pPr algn="just"/>
            <a:r>
              <a:rPr lang="en-US" sz="2000" dirty="0"/>
              <a:t>                           BLEU 2: 0.24 (State of the art: 0.39)</a:t>
            </a:r>
          </a:p>
          <a:p>
            <a:pPr algn="just"/>
            <a:r>
              <a:rPr lang="en-US" sz="2000" dirty="0"/>
              <a:t>                           BLEU 3: 0.17 (State of the art: 0.26)</a:t>
            </a:r>
          </a:p>
          <a:p>
            <a:pPr algn="just"/>
            <a:r>
              <a:rPr lang="en-US" sz="2000" dirty="0"/>
              <a:t>                           BLEU 4: 0.09 (State of the art: 0.17)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2" descr="Image result for show and tell architecture">
            <a:extLst>
              <a:ext uri="{FF2B5EF4-FFF2-40B4-BE49-F238E27FC236}">
                <a16:creationId xmlns:a16="http://schemas.microsoft.com/office/drawing/2014/main" id="{F9309488-0FC6-4285-9EC0-6857E0A9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00" y="1314510"/>
            <a:ext cx="3607490" cy="275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626560-F1A1-499E-99DC-B0575B7B5484}"/>
              </a:ext>
            </a:extLst>
          </p:cNvPr>
          <p:cNvSpPr/>
          <p:nvPr/>
        </p:nvSpPr>
        <p:spPr>
          <a:xfrm>
            <a:off x="1752534" y="6461468"/>
            <a:ext cx="10448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     (Vinyals, Oriol, et al. "Show and tell: A neural image caption generator." Proceedings of the IEEE conference on computer vision and pattern recognition. 2015.)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CB151D-D383-4559-9530-29F73C11523F}"/>
              </a:ext>
            </a:extLst>
          </p:cNvPr>
          <p:cNvSpPr/>
          <p:nvPr/>
        </p:nvSpPr>
        <p:spPr>
          <a:xfrm>
            <a:off x="1422854" y="4047446"/>
            <a:ext cx="1898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6: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676F3-1CE3-4A9B-AB1C-25A8EA8C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76" y="563938"/>
            <a:ext cx="55530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8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50D8D7-2EEF-4C95-9A27-1E8CBCE3C5AA}"/>
              </a:ext>
            </a:extLst>
          </p:cNvPr>
          <p:cNvSpPr/>
          <p:nvPr/>
        </p:nvSpPr>
        <p:spPr>
          <a:xfrm>
            <a:off x="707010" y="1720839"/>
            <a:ext cx="107559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Photo Feature Extractor. This is a 16-layer VGG model pre-trained on the ImageNet dataset. We have pre-processed the photos with the VGG model (without the output layer) and will use the extracted features predicted by this model as input.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Sequence Processor. This is a word embedding layer for handling the text input, followed by a Long Short-Term Memory (LSTM) [256] recurrent neural network layer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Decoder: Both the feature extractor and sequence processor output a fixed-length vector. These are merged together and processed by a Dense layer to make a final prediction.</a:t>
            </a:r>
          </a:p>
        </p:txBody>
      </p:sp>
    </p:spTree>
    <p:extLst>
      <p:ext uri="{BB962C8B-B14F-4D97-AF65-F5344CB8AC3E}">
        <p14:creationId xmlns:p14="http://schemas.microsoft.com/office/powerpoint/2010/main" val="377943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4D3E0C-FE0E-4D2B-8E8A-2E63B5944CAF}"/>
              </a:ext>
            </a:extLst>
          </p:cNvPr>
          <p:cNvSpPr/>
          <p:nvPr/>
        </p:nvSpPr>
        <p:spPr>
          <a:xfrm>
            <a:off x="3440349" y="157241"/>
            <a:ext cx="4107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3F3F3F"/>
                </a:solidFill>
                <a:latin typeface="Calibri" panose="020F0502020204030204" pitchFamily="34" charset="0"/>
              </a:rPr>
              <a:t>IMPLEMENTATION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22C4C-1EC1-43FE-8C9B-4F9BDE8F12E7}"/>
              </a:ext>
            </a:extLst>
          </p:cNvPr>
          <p:cNvSpPr txBox="1"/>
          <p:nvPr/>
        </p:nvSpPr>
        <p:spPr>
          <a:xfrm>
            <a:off x="612818" y="914400"/>
            <a:ext cx="97629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Image Captioning with Attention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2F807-715E-42A6-B613-5D643C081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3" y="1690526"/>
            <a:ext cx="6533569" cy="2337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6B7D1-9A86-44FB-929A-ADAF0193F41F}"/>
              </a:ext>
            </a:extLst>
          </p:cNvPr>
          <p:cNvSpPr txBox="1"/>
          <p:nvPr/>
        </p:nvSpPr>
        <p:spPr>
          <a:xfrm>
            <a:off x="6879178" y="1825447"/>
            <a:ext cx="50938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Dataset: MS COCO (2014 version) : 82,783 training images, 40,504 validation images, 40,775 test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Subset of Data used: 30,000 image caption pairs (ease computation)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 Encoder: Inception v3. Pretrained on ImageNet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RNN Decoder: GRU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BLEU Score: BLEU 1: 0.52 (State of the art: 0.707)</a:t>
            </a:r>
          </a:p>
          <a:p>
            <a:r>
              <a:rPr lang="en-US" dirty="0"/>
              <a:t>                            BLEU 2: 0.32 (State of the art: 0.492)</a:t>
            </a:r>
          </a:p>
          <a:p>
            <a:r>
              <a:rPr lang="en-US" dirty="0"/>
              <a:t>                            BLEU 3: 0.18 (State of the art: 0.344)</a:t>
            </a:r>
          </a:p>
          <a:p>
            <a:r>
              <a:rPr lang="en-US" dirty="0"/>
              <a:t>                            BLEU 4: 0.14 (State of the art: 0.243)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D13965-7F99-49C2-B404-8FEFFAD410B1}"/>
              </a:ext>
            </a:extLst>
          </p:cNvPr>
          <p:cNvSpPr/>
          <p:nvPr/>
        </p:nvSpPr>
        <p:spPr>
          <a:xfrm>
            <a:off x="2314819" y="3942444"/>
            <a:ext cx="1951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7: 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247E5-C198-4CA8-9ED3-8CF0152D307B}"/>
              </a:ext>
            </a:extLst>
          </p:cNvPr>
          <p:cNvSpPr/>
          <p:nvPr/>
        </p:nvSpPr>
        <p:spPr>
          <a:xfrm>
            <a:off x="1280160" y="6409805"/>
            <a:ext cx="11573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Xu, Kelvin, et al. "Show, attend and tell: Neural image caption generation with visual attention." International conference on machine learning.2015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177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creenshot, map&#10;&#10;Description automatically generated">
            <a:extLst>
              <a:ext uri="{FF2B5EF4-FFF2-40B4-BE49-F238E27FC236}">
                <a16:creationId xmlns:a16="http://schemas.microsoft.com/office/drawing/2014/main" id="{95EF7851-AC1A-4350-B6AF-418A03921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84935"/>
            <a:ext cx="6006507" cy="2665388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95A8F8-412B-441E-8CFD-8E9CAF0B2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68" y="274760"/>
            <a:ext cx="3739577" cy="303114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A56CC4-33C9-4E32-B12F-53501174F45C}"/>
              </a:ext>
            </a:extLst>
          </p:cNvPr>
          <p:cNvCxnSpPr>
            <a:cxnSpLocks/>
          </p:cNvCxnSpPr>
          <p:nvPr/>
        </p:nvCxnSpPr>
        <p:spPr>
          <a:xfrm>
            <a:off x="6475429" y="1434905"/>
            <a:ext cx="1050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6FE549-E9E3-4786-8587-9D3E0CEFCA27}"/>
              </a:ext>
            </a:extLst>
          </p:cNvPr>
          <p:cNvCxnSpPr/>
          <p:nvPr/>
        </p:nvCxnSpPr>
        <p:spPr>
          <a:xfrm>
            <a:off x="6475429" y="1406769"/>
            <a:ext cx="0" cy="74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AAD297-7841-4B4B-8ECB-6175EE91FE10}"/>
              </a:ext>
            </a:extLst>
          </p:cNvPr>
          <p:cNvCxnSpPr>
            <a:cxnSpLocks/>
          </p:cNvCxnSpPr>
          <p:nvPr/>
        </p:nvCxnSpPr>
        <p:spPr>
          <a:xfrm flipH="1">
            <a:off x="5458265" y="2138289"/>
            <a:ext cx="1017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4A72A8-B935-4249-862F-ED2A59633B7D}"/>
              </a:ext>
            </a:extLst>
          </p:cNvPr>
          <p:cNvCxnSpPr/>
          <p:nvPr/>
        </p:nvCxnSpPr>
        <p:spPr>
          <a:xfrm>
            <a:off x="5458265" y="1941342"/>
            <a:ext cx="0" cy="211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A531ED2-89FC-4F2E-8752-06A3B166C68A}"/>
              </a:ext>
            </a:extLst>
          </p:cNvPr>
          <p:cNvSpPr txBox="1"/>
          <p:nvPr/>
        </p:nvSpPr>
        <p:spPr>
          <a:xfrm>
            <a:off x="637736" y="3591067"/>
            <a:ext cx="1091652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features from the image are extracted using the Inception v3 encoder by removing the FC layer.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encoder output, hidden state and the decoder output (start token) is passed to the decoder.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decoder hidden state along with the context vector(from attention model)  are used to calculate the loss.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Teacher-forcing is used to decide next input to the 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gradients are calculated and applied to the optimizer and backpropagated.  </a:t>
            </a:r>
          </a:p>
          <a:p>
            <a:endParaRPr lang="en-US" dirty="0"/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1CF47157-8E46-469A-9ED1-01C2C6822E8A}"/>
              </a:ext>
            </a:extLst>
          </p:cNvPr>
          <p:cNvSpPr/>
          <p:nvPr/>
        </p:nvSpPr>
        <p:spPr>
          <a:xfrm>
            <a:off x="1771948" y="3050323"/>
            <a:ext cx="277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8 : Inception v3 encoder</a:t>
            </a: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101FC60E-FE60-4F24-B937-6DE5FAAC6DE9}"/>
              </a:ext>
            </a:extLst>
          </p:cNvPr>
          <p:cNvSpPr/>
          <p:nvPr/>
        </p:nvSpPr>
        <p:spPr>
          <a:xfrm>
            <a:off x="7778455" y="3085437"/>
            <a:ext cx="2971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 9 : Decoder with attention</a:t>
            </a: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2FDDF0D0-E5B3-46C0-A951-14BE9320FB03}"/>
              </a:ext>
            </a:extLst>
          </p:cNvPr>
          <p:cNvSpPr/>
          <p:nvPr/>
        </p:nvSpPr>
        <p:spPr>
          <a:xfrm>
            <a:off x="6141543" y="6473065"/>
            <a:ext cx="54471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http://cs231n.stanford.edu/reports/2016/pdfs/362_Report.pdf</a:t>
            </a:r>
          </a:p>
        </p:txBody>
      </p:sp>
    </p:spTree>
    <p:extLst>
      <p:ext uri="{BB962C8B-B14F-4D97-AF65-F5344CB8AC3E}">
        <p14:creationId xmlns:p14="http://schemas.microsoft.com/office/powerpoint/2010/main" val="11969727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1729</TotalTime>
  <Words>1385</Words>
  <Application>Microsoft Office PowerPoint</Application>
  <PresentationFormat>Widescreen</PresentationFormat>
  <Paragraphs>134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Georgia</vt:lpstr>
      <vt:lpstr>Lato</vt:lpstr>
      <vt:lpstr>Retrospect</vt:lpstr>
      <vt:lpstr>IMAGE CAPTIONING WITH VISUAL ATTENTION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CAPTIONING WITH VISUAL ATTENTION MODELS</dc:title>
  <dc:creator>Ekta Kapoor</dc:creator>
  <cp:lastModifiedBy>Lakshmi Sridevi</cp:lastModifiedBy>
  <cp:revision>5</cp:revision>
  <dcterms:created xsi:type="dcterms:W3CDTF">2019-04-21T18:23:51Z</dcterms:created>
  <dcterms:modified xsi:type="dcterms:W3CDTF">2019-04-23T23:57:38Z</dcterms:modified>
</cp:coreProperties>
</file>